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46" r:id="rId2"/>
    <p:sldId id="445" r:id="rId3"/>
    <p:sldId id="318" r:id="rId4"/>
    <p:sldId id="448" r:id="rId5"/>
    <p:sldId id="457" r:id="rId6"/>
    <p:sldId id="458" r:id="rId7"/>
    <p:sldId id="459" r:id="rId8"/>
    <p:sldId id="460" r:id="rId9"/>
    <p:sldId id="449" r:id="rId10"/>
    <p:sldId id="454" r:id="rId11"/>
    <p:sldId id="455" r:id="rId12"/>
    <p:sldId id="265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5" autoAdjust="0"/>
    <p:restoredTop sz="90067" autoAdjust="0"/>
  </p:normalViewPr>
  <p:slideViewPr>
    <p:cSldViewPr snapToGrid="0">
      <p:cViewPr>
        <p:scale>
          <a:sx n="75" d="100"/>
          <a:sy n="75" d="100"/>
        </p:scale>
        <p:origin x="1157" y="86"/>
      </p:cViewPr>
      <p:guideLst>
        <p:guide orient="horz" pos="21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89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660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6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144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62D0222-BD0B-48D3-55CB-910105DCD0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9F27F712-8600-F7C8-6A49-1940247FB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416" y="3318212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DD4146-5A23-8146-8280-CF1F784C9313}"/>
              </a:ext>
            </a:extLst>
          </p:cNvPr>
          <p:cNvSpPr/>
          <p:nvPr/>
        </p:nvSpPr>
        <p:spPr>
          <a:xfrm>
            <a:off x="0" y="1104009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894B052-EA19-04B2-8166-736E1E621A20}"/>
              </a:ext>
            </a:extLst>
          </p:cNvPr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94926E0-F32A-83DC-5324-592DE3EECE67}"/>
              </a:ext>
            </a:extLst>
          </p:cNvPr>
          <p:cNvSpPr/>
          <p:nvPr/>
        </p:nvSpPr>
        <p:spPr>
          <a:xfrm>
            <a:off x="99060" y="128403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DiffKG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Knowledge Graph Diffusion Model for Recommendation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2C82990-4BEC-4530-C23B-0F54446F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254" y="5914834"/>
            <a:ext cx="1436914" cy="963262"/>
          </a:xfrm>
          <a:prstGeom prst="rect">
            <a:avLst/>
          </a:prstGeom>
        </p:spPr>
      </p:pic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AF2B81E2-D5C6-AF4F-9702-3E2A39D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7696FC-E5AE-ACBE-DEDA-63F5CF0FD8DF}"/>
              </a:ext>
            </a:extLst>
          </p:cNvPr>
          <p:cNvSpPr/>
          <p:nvPr/>
        </p:nvSpPr>
        <p:spPr>
          <a:xfrm>
            <a:off x="464407" y="5246673"/>
            <a:ext cx="11213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WSDM-2024)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08FD86-567A-9C80-5C21-A37C760F7DAC}"/>
              </a:ext>
            </a:extLst>
          </p:cNvPr>
          <p:cNvSpPr txBox="1"/>
          <p:nvPr/>
        </p:nvSpPr>
        <p:spPr>
          <a:xfrm>
            <a:off x="7768381" y="6007744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Gan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7F37397-5406-CA80-F7EB-C689B4AF3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1" y="5996211"/>
            <a:ext cx="828000" cy="828000"/>
          </a:xfrm>
          <a:prstGeom prst="rect">
            <a:avLst/>
          </a:prstGeom>
        </p:spPr>
      </p:pic>
      <p:pic>
        <p:nvPicPr>
          <p:cNvPr id="18" name="Picture 8" descr="æ¥çæºå¾å">
            <a:extLst>
              <a:ext uri="{FF2B5EF4-FFF2-40B4-BE49-F238E27FC236}">
                <a16:creationId xmlns:a16="http://schemas.microsoft.com/office/drawing/2014/main" id="{EC3886A5-3259-2218-44A9-16F81647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7" y="6012140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æ¥çæºå¾å">
            <a:extLst>
              <a:ext uri="{FF2B5EF4-FFF2-40B4-BE49-F238E27FC236}">
                <a16:creationId xmlns:a16="http://schemas.microsoft.com/office/drawing/2014/main" id="{55FC9FD0-2C34-302B-9B7E-AB3CDABF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39" y="6069670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æ¥çæºå¾å">
            <a:extLst>
              <a:ext uri="{FF2B5EF4-FFF2-40B4-BE49-F238E27FC236}">
                <a16:creationId xmlns:a16="http://schemas.microsoft.com/office/drawing/2014/main" id="{1D1F4F44-DD3C-C9A6-B60A-0BBCC887B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03" y="5996211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B36AD05-470D-6D3A-77AF-20F6196D0558}"/>
              </a:ext>
            </a:extLst>
          </p:cNvPr>
          <p:cNvSpPr txBox="1"/>
          <p:nvPr/>
        </p:nvSpPr>
        <p:spPr>
          <a:xfrm>
            <a:off x="7357928" y="5284237"/>
            <a:ext cx="5347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https://github.com/HKUDS/DiffKG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2E52834-50EA-7B4B-4949-BC1E9F7EA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9205" y="2539926"/>
            <a:ext cx="8144934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9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063446F-7939-09AB-6799-E5EE8E44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5" y="2741419"/>
            <a:ext cx="5868956" cy="18808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6EAF484-5FD5-C9C8-9408-84E7CB0E8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30" y="1313961"/>
            <a:ext cx="5890770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9EE7542-F9C7-D484-89B4-479627B40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0" y="1310183"/>
            <a:ext cx="5860288" cy="47400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DF890-5EF9-4167-2F04-A37994C2E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63" y="1199650"/>
            <a:ext cx="5586070" cy="21288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45DE5F6-766F-9025-F74C-C9E9E3991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803" y="3647333"/>
            <a:ext cx="6005080" cy="28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7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 eaLnBrk="1" hangingPunct="1">
              <a:buNone/>
            </a:pPr>
            <a:r>
              <a:rPr lang="en-US" altLang="zh-CN" sz="5400" kern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Thank you!</a:t>
            </a:r>
            <a:endParaRPr lang="zh-CN" altLang="en-US" sz="5400" kern="1200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C658BC85-8AAB-1C8E-7EFD-B8BCDC50C484}"/>
              </a:ext>
            </a:extLst>
          </p:cNvPr>
          <p:cNvSpPr/>
          <p:nvPr/>
        </p:nvSpPr>
        <p:spPr>
          <a:xfrm>
            <a:off x="0" y="1016976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5F3875F-267A-893F-937F-01244FDF3C36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D655F86-445C-5ED3-1A58-EFBA6EB72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9" name="灯片编号占位符 5">
            <a:extLst>
              <a:ext uri="{FF2B5EF4-FFF2-40B4-BE49-F238E27FC236}">
                <a16:creationId xmlns:a16="http://schemas.microsoft.com/office/drawing/2014/main" id="{78CC8799-5D47-F436-E712-8CCB4EF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20" name="文本框 21">
            <a:extLst>
              <a:ext uri="{FF2B5EF4-FFF2-40B4-BE49-F238E27FC236}">
                <a16:creationId xmlns:a16="http://schemas.microsoft.com/office/drawing/2014/main" id="{E8E5E237-29EC-F455-F433-C94AE7FAB99B}"/>
              </a:ext>
            </a:extLst>
          </p:cNvPr>
          <p:cNvSpPr txBox="1"/>
          <p:nvPr/>
        </p:nvSpPr>
        <p:spPr>
          <a:xfrm>
            <a:off x="5437487" y="2284758"/>
            <a:ext cx="3657600" cy="19758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Approach</a:t>
            </a:r>
          </a:p>
          <a:p>
            <a:pPr>
              <a:lnSpc>
                <a:spcPts val="5000"/>
              </a:lnSpc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Experiments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87A6900-3555-39AA-C8DE-15DECE334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00" y="1743940"/>
            <a:ext cx="3554276" cy="537104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A696D6D-3852-25D1-87F5-7752C898B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67" y="5728026"/>
            <a:ext cx="828000" cy="828000"/>
          </a:xfrm>
          <a:prstGeom prst="rect">
            <a:avLst/>
          </a:prstGeom>
        </p:spPr>
      </p:pic>
      <p:pic>
        <p:nvPicPr>
          <p:cNvPr id="23" name="Picture 8" descr="æ¥çæºå¾å">
            <a:extLst>
              <a:ext uri="{FF2B5EF4-FFF2-40B4-BE49-F238E27FC236}">
                <a16:creationId xmlns:a16="http://schemas.microsoft.com/office/drawing/2014/main" id="{6A65D6EA-6B63-975C-823F-6664EA2D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23" y="5743955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æ¥çæºå¾å">
            <a:extLst>
              <a:ext uri="{FF2B5EF4-FFF2-40B4-BE49-F238E27FC236}">
                <a16:creationId xmlns:a16="http://schemas.microsoft.com/office/drawing/2014/main" id="{9C4E5BF2-1D9C-D0A2-8105-E0DCBB65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15" y="5801485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4BA17AFA-A8A5-F5A2-9FA8-204EE2C0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779" y="5728026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4288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6071" y="1012001"/>
            <a:ext cx="1115005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Times New Roman Regular" panose="02020603050405020304" charset="0"/>
              <a:cs typeface="Times New Roman Regular" panose="0202060305040502030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6275C4-4031-6B1D-3EB3-E8A0B3AB42D2}"/>
              </a:ext>
            </a:extLst>
          </p:cNvPr>
          <p:cNvSpPr txBox="1"/>
          <p:nvPr/>
        </p:nvSpPr>
        <p:spPr>
          <a:xfrm>
            <a:off x="3300057" y="4634892"/>
            <a:ext cx="6144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not all relations within a KG are equally relevant or beneficial for the target recommendation task.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2D38C8-AB0E-6A13-0F85-36B19EBE8A14}"/>
              </a:ext>
            </a:extLst>
          </p:cNvPr>
          <p:cNvSpPr txBox="1"/>
          <p:nvPr/>
        </p:nvSpPr>
        <p:spPr>
          <a:xfrm>
            <a:off x="3300057" y="5527260"/>
            <a:ext cx="6144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certain item-entity connections may introduce noise or lack informative value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5C8D90-D1A2-B87D-F0E1-8FC18CE3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290" y="1157867"/>
            <a:ext cx="5917420" cy="3286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291E23-7A11-65FB-9BCC-A0057ACB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918" y="911830"/>
            <a:ext cx="6986164" cy="57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7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45DE079-93E9-1650-C2C6-F803095D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274" y="1437159"/>
            <a:ext cx="4465707" cy="10897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BFB598-1BD9-3DC7-C692-EE8EBCA08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0820"/>
            <a:ext cx="6477561" cy="52963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50F4205-2FE2-5870-D03E-C9208592E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74" y="3247173"/>
            <a:ext cx="4557155" cy="7163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FDBEF9-DA17-74AD-3E64-8A7B2CC7A5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643" y="4810206"/>
            <a:ext cx="4115157" cy="5334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67F5DA-7D3B-7112-937C-21C94B861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842" y="5580425"/>
            <a:ext cx="1501270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28284C5-7F52-91D3-E23B-5B7D3350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2746"/>
            <a:ext cx="5768840" cy="34140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A59F5B9-CB7E-0597-A783-F4416042C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04" y="1490837"/>
            <a:ext cx="1676545" cy="2895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9637D40-F0F4-EFAC-B7A0-6E0122B0C5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179"/>
          <a:stretch/>
        </p:blipFill>
        <p:spPr>
          <a:xfrm>
            <a:off x="6946511" y="1985543"/>
            <a:ext cx="1966130" cy="1575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915BD8-913A-9CFC-1485-DB61BD7B3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2161" y="1914443"/>
            <a:ext cx="1379340" cy="2133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B71804-DCF5-400B-582E-39AD967E3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511" y="3224412"/>
            <a:ext cx="4397121" cy="5334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F945340-BBBD-1ABA-28A4-2532AFDCE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045" y="4074436"/>
            <a:ext cx="3737934" cy="2703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2B2F863-E16B-BC34-65EE-1CB62F5CF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9822" y="4714941"/>
            <a:ext cx="4503810" cy="4496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C90C5E-AF7D-A96E-A116-FC9144C25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3631" y="5542295"/>
            <a:ext cx="4138019" cy="2667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70BB-2823-02C6-0E24-C705464585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6511" y="2657967"/>
            <a:ext cx="3787468" cy="3124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98F303-D5F9-A334-30AA-6CBFE81B59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43311" y="2686703"/>
            <a:ext cx="723963" cy="2133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2523C05-4E77-5C2B-ABE4-F693244832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2105" y="2308710"/>
            <a:ext cx="586791" cy="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1EAB8B-F850-F5F4-DC82-023AA0D2B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2746"/>
            <a:ext cx="5768840" cy="341405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89A8C45-F0B9-C26B-0D17-F0334A661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162" y="1042303"/>
            <a:ext cx="4564776" cy="8535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8261CB6-0BCC-7F32-6EF6-4AE3D787D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264" y="3014141"/>
            <a:ext cx="4694327" cy="457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B354987-357F-DC5A-FA39-C5EB0CC18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969" y="3704853"/>
            <a:ext cx="3878916" cy="6096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D003179-01D7-7F78-956A-06BD52FC18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749" y="4560945"/>
            <a:ext cx="3193057" cy="2895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629374-62E6-B3E4-A7BC-812B7203A1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6327" y="5212926"/>
            <a:ext cx="3657917" cy="4267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A667B6-6A53-4869-1BE7-516FAE389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3162" y="1957638"/>
            <a:ext cx="4770533" cy="823031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576BBB7B-CFDD-9AE1-EB5C-EAC58DDDE48B}"/>
              </a:ext>
            </a:extLst>
          </p:cNvPr>
          <p:cNvGrpSpPr/>
          <p:nvPr/>
        </p:nvGrpSpPr>
        <p:grpSpPr>
          <a:xfrm>
            <a:off x="6115719" y="6002079"/>
            <a:ext cx="5723116" cy="533855"/>
            <a:chOff x="6508183" y="5777593"/>
            <a:chExt cx="5723116" cy="53385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F3E9566-A3A8-107F-FB08-C7AF3E06D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08183" y="5815697"/>
              <a:ext cx="2469094" cy="21337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6278A69-EC71-31F7-EEB6-061FC94B3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77277" y="5777593"/>
              <a:ext cx="3254022" cy="28958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9F77ABD-BF45-D71B-2F77-89A6A83A5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08183" y="6072548"/>
              <a:ext cx="1310754" cy="1752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C2F0ADDC-D881-8C10-B387-B8B84EFBE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792810" y="6090449"/>
              <a:ext cx="2202371" cy="220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89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79539E0-3D8B-197B-517B-78F52C59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53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D71574-5604-1476-1D74-9EA4D951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820"/>
            <a:ext cx="6477561" cy="52963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CC487D5-C2FD-E3A4-F8CF-943714017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693" y="2828221"/>
            <a:ext cx="3718882" cy="2972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20F90D-DA57-DAD0-C80A-AC895C6BA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276" y="3663987"/>
            <a:ext cx="3680779" cy="4343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947D7C1-82C1-E8A7-CC3D-D117A1035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551" y="4539271"/>
            <a:ext cx="3505504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6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C4DAEF5-EF7E-2BE5-D524-807EB452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225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F7BE0DD-4BBD-AE39-97F5-326AE56B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8311"/>
            <a:ext cx="5637141" cy="28456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01293B-25F0-5A53-9B1B-4A87A9EB0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26" y="1486037"/>
            <a:ext cx="6210274" cy="49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7772</TotalTime>
  <Words>79</Words>
  <Application>Microsoft Office PowerPoint</Application>
  <PresentationFormat>宽屏</PresentationFormat>
  <Paragraphs>29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Times New Roman Regular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Approach</vt:lpstr>
      <vt:lpstr>Approach</vt:lpstr>
      <vt:lpstr>Approach</vt:lpstr>
      <vt:lpstr>Approach</vt:lpstr>
      <vt:lpstr>Approach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轲 甘</cp:lastModifiedBy>
  <cp:revision>1536</cp:revision>
  <dcterms:created xsi:type="dcterms:W3CDTF">2021-09-26T06:57:09Z</dcterms:created>
  <dcterms:modified xsi:type="dcterms:W3CDTF">2024-01-11T11:10:57Z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2052-3.8.1.6116</vt:lpwstr>
  </property>
</Properties>
</file>